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62" r:id="rId2"/>
    <p:sldId id="260" r:id="rId3"/>
    <p:sldId id="261" r:id="rId4"/>
    <p:sldId id="257" r:id="rId5"/>
    <p:sldId id="258" r:id="rId6"/>
    <p:sldId id="264" r:id="rId7"/>
    <p:sldId id="265" r:id="rId8"/>
    <p:sldId id="268" r:id="rId9"/>
    <p:sldId id="266"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4143" autoAdjust="0"/>
  </p:normalViewPr>
  <p:slideViewPr>
    <p:cSldViewPr>
      <p:cViewPr varScale="1">
        <p:scale>
          <a:sx n="54" d="100"/>
          <a:sy n="54" d="100"/>
        </p:scale>
        <p:origin x="-97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5BE76B-5A92-4449-B994-852859D8269D}" type="datetimeFigureOut">
              <a:rPr lang="en-US" smtClean="0"/>
              <a:pPr/>
              <a:t>8/3/2010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E01AE8-B944-4B9D-8C86-0AC17C174CA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E01AE8-B944-4B9D-8C86-0AC17C174CA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kern="1200" dirty="0" smtClean="0">
                <a:solidFill>
                  <a:schemeClr val="tx1"/>
                </a:solidFill>
                <a:latin typeface="+mn-lt"/>
                <a:ea typeface="+mn-ea"/>
                <a:cs typeface="+mn-cs"/>
              </a:rPr>
              <a:t>Think critically.  It’s your job to sort through your choices to find the most reliable information. </a:t>
            </a:r>
          </a:p>
          <a:p>
            <a:pPr marL="228600" lvl="0" indent="-228600">
              <a:buAutoNum type="arabicPeriod"/>
            </a:pPr>
            <a:r>
              <a:rPr lang="en-US" sz="1200" kern="1200" dirty="0" smtClean="0">
                <a:solidFill>
                  <a:schemeClr val="tx1"/>
                </a:solidFill>
                <a:latin typeface="+mn-lt"/>
                <a:ea typeface="+mn-ea"/>
                <a:cs typeface="+mn-cs"/>
              </a:rPr>
              <a:t>The first step in thinking critically is to look at the domain.  Is it a .com, .</a:t>
            </a:r>
            <a:r>
              <a:rPr lang="en-US" sz="1200" kern="1200" dirty="0" err="1" smtClean="0">
                <a:solidFill>
                  <a:schemeClr val="tx1"/>
                </a:solidFill>
                <a:latin typeface="+mn-lt"/>
                <a:ea typeface="+mn-ea"/>
                <a:cs typeface="+mn-cs"/>
              </a:rPr>
              <a:t>edu</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gov</a:t>
            </a:r>
            <a:r>
              <a:rPr lang="en-US" sz="1200" kern="1200" dirty="0" smtClean="0">
                <a:solidFill>
                  <a:schemeClr val="tx1"/>
                </a:solidFill>
                <a:latin typeface="+mn-lt"/>
                <a:ea typeface="+mn-ea"/>
                <a:cs typeface="+mn-cs"/>
              </a:rPr>
              <a:t>, or .org?  (Domains are not limited to those listed here.)  </a:t>
            </a:r>
          </a:p>
          <a:p>
            <a:pPr marL="228600" lvl="0" indent="-228600">
              <a:buAutoNum type="arabicPeriod"/>
            </a:pPr>
            <a:r>
              <a:rPr lang="en-US" sz="1200" kern="1200" dirty="0" smtClean="0">
                <a:solidFill>
                  <a:schemeClr val="tx1"/>
                </a:solidFill>
                <a:latin typeface="+mn-lt"/>
                <a:ea typeface="+mn-ea"/>
                <a:cs typeface="+mn-cs"/>
              </a:rPr>
              <a:t>Does the page belong to a specific person, business, nonprofit organization, educational institution, government agency, or medical facility?  The domain can help you figure this out, but you’ll also need to scroll to the bottom of the page to read the fine print.  The author/company along with the copyright should be listed at the bottom of every page.  There may also be an “about us” section explaining who the page belongs to and why they created it.  Be sure that the person/company has the proper credentials to discuss the topic.  (Rush Limbaugh may be a well-known figure, but is he the best person to discuss the specifics of the health care reform bill?  Perhaps that would be better left to a government site.  Mr. Limbaugh may be a bit biased.)  </a:t>
            </a:r>
          </a:p>
          <a:p>
            <a:pPr marL="228600" lvl="0" indent="-228600">
              <a:buAutoNum type="arabicPeriod"/>
            </a:pPr>
            <a:r>
              <a:rPr lang="en-US" sz="1200" kern="1200" dirty="0" smtClean="0">
                <a:solidFill>
                  <a:schemeClr val="tx1"/>
                </a:solidFill>
                <a:latin typeface="+mn-lt"/>
                <a:ea typeface="+mn-ea"/>
                <a:cs typeface="+mn-cs"/>
              </a:rPr>
              <a:t>How old is the page?  Again, check the copyright to see how recently this page was updated.  For certain topics (i.e. current events) try to avoid sites that are not routinely updated.  Historical and literary sites from several years ago may be okay as long as they are credible.  </a:t>
            </a:r>
          </a:p>
          <a:p>
            <a:pPr marL="228600" lvl="0" indent="-228600">
              <a:buAutoNum type="arabicPeriod"/>
            </a:pPr>
            <a:r>
              <a:rPr lang="en-US" sz="1200" kern="1200" dirty="0" smtClean="0">
                <a:solidFill>
                  <a:schemeClr val="tx1"/>
                </a:solidFill>
                <a:latin typeface="+mn-lt"/>
                <a:ea typeface="+mn-ea"/>
                <a:cs typeface="+mn-cs"/>
              </a:rPr>
              <a:t>What is the purpose of the page? Don’t assume everything you read online is fact-based.  Many websites are devoted to opinions or satire.  </a:t>
            </a:r>
          </a:p>
          <a:p>
            <a:endParaRPr lang="en-US" dirty="0"/>
          </a:p>
        </p:txBody>
      </p:sp>
      <p:sp>
        <p:nvSpPr>
          <p:cNvPr id="4" name="Slide Number Placeholder 3"/>
          <p:cNvSpPr>
            <a:spLocks noGrp="1"/>
          </p:cNvSpPr>
          <p:nvPr>
            <p:ph type="sldNum" sz="quarter" idx="10"/>
          </p:nvPr>
        </p:nvSpPr>
        <p:spPr/>
        <p:txBody>
          <a:bodyPr/>
          <a:lstStyle/>
          <a:p>
            <a:fld id="{F9847239-2081-4CC3-8D69-A6646D82E51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kern="1200" dirty="0" smtClean="0">
                <a:solidFill>
                  <a:schemeClr val="tx1"/>
                </a:solidFill>
                <a:latin typeface="+mn-lt"/>
                <a:ea typeface="+mn-ea"/>
                <a:cs typeface="+mn-cs"/>
              </a:rPr>
              <a:t>Do your homework.  Are there references listed?  If so, are they scholarly sites or Does the site provide links to other information?  If so, check some of them out to see if they are quality sites.    </a:t>
            </a:r>
          </a:p>
          <a:p>
            <a:endParaRPr lang="en-US" dirty="0"/>
          </a:p>
        </p:txBody>
      </p:sp>
      <p:sp>
        <p:nvSpPr>
          <p:cNvPr id="4" name="Slide Number Placeholder 3"/>
          <p:cNvSpPr>
            <a:spLocks noGrp="1"/>
          </p:cNvSpPr>
          <p:nvPr>
            <p:ph type="sldNum" sz="quarter" idx="10"/>
          </p:nvPr>
        </p:nvSpPr>
        <p:spPr/>
        <p:txBody>
          <a:bodyPr/>
          <a:lstStyle/>
          <a:p>
            <a:fld id="{40E01AE8-B944-4B9D-8C86-0AC17C174CA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educators,</a:t>
            </a:r>
            <a:r>
              <a:rPr lang="en-US" baseline="0" dirty="0" smtClean="0"/>
              <a:t> we need to be careful when surfing the web for information to use in our classrooms.  We must evaluate the sites.   These 5 steps can get you started when deciding which websites to use:</a:t>
            </a:r>
            <a:endParaRPr lang="en-US" dirty="0" smtClean="0"/>
          </a:p>
          <a:p>
            <a:r>
              <a:rPr lang="en-US" dirty="0" smtClean="0"/>
              <a:t>1.) Read</a:t>
            </a:r>
            <a:r>
              <a:rPr lang="en-US" baseline="0" dirty="0" smtClean="0"/>
              <a:t> the URL carefully- You should find out if you are looking at a personal page, figure out the domain (educational, non profit, commercial, government), and also who published the page.</a:t>
            </a:r>
          </a:p>
          <a:p>
            <a:r>
              <a:rPr lang="en-US" baseline="0" dirty="0" smtClean="0"/>
              <a:t>2.) Scan- Decide who wrote the page, find out if it is current, and look for the credentials of the author.</a:t>
            </a:r>
          </a:p>
          <a:p>
            <a:r>
              <a:rPr lang="en-US" baseline="0" dirty="0" smtClean="0"/>
              <a:t>3.) Quality Information- Look </a:t>
            </a:r>
            <a:r>
              <a:rPr lang="en-US" baseline="0" smtClean="0"/>
              <a:t>for documentation </a:t>
            </a:r>
            <a:r>
              <a:rPr lang="en-US" baseline="0" dirty="0" smtClean="0"/>
              <a:t>of sources, find out if any information is taken from another source, and if it is, make sure that the information is complete and not altered in any way.  Also look for links to other sources on the topic.</a:t>
            </a:r>
          </a:p>
          <a:p>
            <a:r>
              <a:rPr lang="en-US" baseline="0" dirty="0" smtClean="0"/>
              <a:t>4.) What do others say?- Use Alexa.com to get more information on the site.  Find out what sites link to the page.   Find out if the site is listed in a reputable directory page like: about.com, </a:t>
            </a:r>
            <a:r>
              <a:rPr lang="en-US" baseline="0" dirty="0" err="1" smtClean="0"/>
              <a:t>google</a:t>
            </a:r>
            <a:r>
              <a:rPr lang="en-US" baseline="0" dirty="0" smtClean="0"/>
              <a:t> directory, or Yahoo!</a:t>
            </a:r>
          </a:p>
          <a:p>
            <a:r>
              <a:rPr lang="en-US" baseline="0" dirty="0" smtClean="0"/>
              <a:t>5.) Purpose- Decide what the purpose of the page is (inform, explain, persuade, etc.)- decide what the tone is (humorous, exaggerated, etc.)- make sure the site is credible.</a:t>
            </a:r>
          </a:p>
          <a:p>
            <a:endParaRPr lang="en-US" baseline="0" dirty="0" smtClean="0"/>
          </a:p>
        </p:txBody>
      </p:sp>
      <p:sp>
        <p:nvSpPr>
          <p:cNvPr id="4" name="Slide Number Placeholder 3"/>
          <p:cNvSpPr>
            <a:spLocks noGrp="1"/>
          </p:cNvSpPr>
          <p:nvPr>
            <p:ph type="sldNum" sz="quarter" idx="10"/>
          </p:nvPr>
        </p:nvSpPr>
        <p:spPr/>
        <p:txBody>
          <a:bodyPr/>
          <a:lstStyle/>
          <a:p>
            <a:fld id="{40E01AE8-B944-4B9D-8C86-0AC17C174CA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websites are all professionally maintained and useful</a:t>
            </a:r>
            <a:r>
              <a:rPr lang="en-US" baseline="0" dirty="0" smtClean="0"/>
              <a:t> for educators.  Each of these sites are located in the Google Directory, and are ranked at the top, or close to the top of the list.  </a:t>
            </a:r>
          </a:p>
          <a:p>
            <a:r>
              <a:rPr lang="en-US" baseline="0" dirty="0" smtClean="0"/>
              <a:t>1.) The Educators Reference Desk- </a:t>
            </a:r>
            <a:r>
              <a:rPr lang="en-US" dirty="0" smtClean="0"/>
              <a:t>This</a:t>
            </a:r>
            <a:r>
              <a:rPr lang="en-US" baseline="0" dirty="0" smtClean="0"/>
              <a:t> site offers </a:t>
            </a:r>
            <a:r>
              <a:rPr lang="en-US" dirty="0" smtClean="0"/>
              <a:t>resources that include</a:t>
            </a:r>
            <a:r>
              <a:rPr lang="en-US" baseline="0" dirty="0" smtClean="0"/>
              <a:t> lesson </a:t>
            </a:r>
            <a:r>
              <a:rPr lang="en-US" dirty="0" smtClean="0"/>
              <a:t>plans, online education information, question archive responses.</a:t>
            </a:r>
          </a:p>
          <a:p>
            <a:r>
              <a:rPr lang="en-US" dirty="0" smtClean="0"/>
              <a:t>2.) Discovery</a:t>
            </a:r>
            <a:r>
              <a:rPr lang="en-US" baseline="0" dirty="0" smtClean="0"/>
              <a:t> School’s </a:t>
            </a:r>
            <a:r>
              <a:rPr lang="en-US" baseline="0" dirty="0" err="1" smtClean="0"/>
              <a:t>SchrockGuide</a:t>
            </a:r>
            <a:r>
              <a:rPr lang="en-US" baseline="0" dirty="0" smtClean="0"/>
              <a:t>- </a:t>
            </a:r>
            <a:r>
              <a:rPr lang="en-US" dirty="0" smtClean="0"/>
              <a:t>This site includes a categorized list of sites that are updated often to include the best sites for teaching and learning.</a:t>
            </a:r>
          </a:p>
          <a:p>
            <a:r>
              <a:rPr lang="en-US" dirty="0" smtClean="0"/>
              <a:t>3.)</a:t>
            </a:r>
            <a:r>
              <a:rPr lang="en-US" baseline="0" dirty="0" smtClean="0"/>
              <a:t> Discovery Education Classroom Resources- This site can be found as a link to the Discovery School’s </a:t>
            </a:r>
            <a:r>
              <a:rPr lang="en-US" baseline="0" dirty="0" err="1" smtClean="0"/>
              <a:t>SchrockGuide</a:t>
            </a:r>
            <a:r>
              <a:rPr lang="en-US" baseline="0" dirty="0" smtClean="0"/>
              <a:t> site.  This site </a:t>
            </a:r>
            <a:r>
              <a:rPr lang="en-US" sz="1200" kern="1200" dirty="0" smtClean="0">
                <a:solidFill>
                  <a:schemeClr val="tx1"/>
                </a:solidFill>
                <a:latin typeface="+mn-lt"/>
                <a:ea typeface="+mn-ea"/>
                <a:cs typeface="+mn-cs"/>
              </a:rPr>
              <a:t>includes educational resources for students and teachers- you can locate educational games, a directory of homework help sites, lesson plans, and a free clipart gallery.</a:t>
            </a:r>
          </a:p>
          <a:p>
            <a:r>
              <a:rPr lang="en-US" sz="1200" kern="1200" dirty="0" smtClean="0">
                <a:solidFill>
                  <a:schemeClr val="tx1"/>
                </a:solidFill>
                <a:latin typeface="+mn-lt"/>
                <a:ea typeface="+mn-ea"/>
                <a:cs typeface="+mn-cs"/>
              </a:rPr>
              <a:t>4.) PBS </a:t>
            </a:r>
            <a:r>
              <a:rPr lang="en-US" sz="1200" kern="1200" dirty="0" err="1" smtClean="0">
                <a:solidFill>
                  <a:schemeClr val="tx1"/>
                </a:solidFill>
                <a:latin typeface="+mn-lt"/>
                <a:ea typeface="+mn-ea"/>
                <a:cs typeface="+mn-cs"/>
              </a:rPr>
              <a:t>TeacherSource</a:t>
            </a:r>
            <a:r>
              <a:rPr lang="en-US" sz="1200" kern="1200" dirty="0" smtClean="0">
                <a:solidFill>
                  <a:schemeClr val="tx1"/>
                </a:solidFill>
                <a:latin typeface="+mn-lt"/>
                <a:ea typeface="+mn-ea"/>
                <a:cs typeface="+mn-cs"/>
              </a:rPr>
              <a:t>- This is a great interactive site.</a:t>
            </a:r>
            <a:r>
              <a:rPr lang="en-US" sz="1200" kern="1200" baseline="0" dirty="0" smtClean="0">
                <a:solidFill>
                  <a:schemeClr val="tx1"/>
                </a:solidFill>
                <a:latin typeface="+mn-lt"/>
                <a:ea typeface="+mn-ea"/>
                <a:cs typeface="+mn-cs"/>
              </a:rPr>
              <a:t>  You will find t</a:t>
            </a:r>
            <a:r>
              <a:rPr lang="en-US" sz="1200" kern="1200" dirty="0" smtClean="0">
                <a:solidFill>
                  <a:schemeClr val="tx1"/>
                </a:solidFill>
                <a:latin typeface="+mn-lt"/>
                <a:ea typeface="+mn-ea"/>
                <a:cs typeface="+mn-cs"/>
              </a:rPr>
              <a:t>eacher lesson plans, online activities, classroom resources, and professional development projects at this site.</a:t>
            </a:r>
          </a:p>
          <a:p>
            <a:r>
              <a:rPr lang="en-US" sz="1200" kern="1200" dirty="0" smtClean="0">
                <a:solidFill>
                  <a:schemeClr val="tx1"/>
                </a:solidFill>
                <a:latin typeface="+mn-lt"/>
                <a:ea typeface="+mn-ea"/>
                <a:cs typeface="+mn-cs"/>
              </a:rPr>
              <a:t>There</a:t>
            </a:r>
            <a:r>
              <a:rPr lang="en-US" sz="1200" kern="1200" baseline="0" dirty="0" smtClean="0">
                <a:solidFill>
                  <a:schemeClr val="tx1"/>
                </a:solidFill>
                <a:latin typeface="+mn-lt"/>
                <a:ea typeface="+mn-ea"/>
                <a:cs typeface="+mn-cs"/>
              </a:rPr>
              <a:t> are many more websites like these on the web.  Many of these sites can be found when exploring the sites that I have shared with you.  They can be found as links on the pages. It is important that we are aware of these sites as teachers.  We need to familiarize ourselves with these sites and others like it.</a:t>
            </a:r>
            <a:endParaRPr lang="en-US" dirty="0"/>
          </a:p>
        </p:txBody>
      </p:sp>
      <p:sp>
        <p:nvSpPr>
          <p:cNvPr id="4" name="Slide Number Placeholder 3"/>
          <p:cNvSpPr>
            <a:spLocks noGrp="1"/>
          </p:cNvSpPr>
          <p:nvPr>
            <p:ph type="sldNum" sz="quarter" idx="10"/>
          </p:nvPr>
        </p:nvSpPr>
        <p:spPr/>
        <p:txBody>
          <a:bodyPr/>
          <a:lstStyle/>
          <a:p>
            <a:fld id="{40E01AE8-B944-4B9D-8C86-0AC17C174CAA}"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Student Safe Search Engine is better than standard Google Safe Search. Problem with Google safe search is the preferences can be changed by anyone to unsafe searches. The </a:t>
            </a:r>
            <a:r>
              <a:rPr lang="en-US" dirty="0" err="1" smtClean="0"/>
              <a:t>Edusafe</a:t>
            </a:r>
            <a:r>
              <a:rPr lang="en-US" dirty="0" smtClean="0"/>
              <a:t> K-12 </a:t>
            </a:r>
            <a:r>
              <a:rPr lang="en-US" dirty="0" err="1" smtClean="0"/>
              <a:t>google</a:t>
            </a:r>
            <a:r>
              <a:rPr lang="en-US" dirty="0" smtClean="0"/>
              <a:t> powered search engine does not allow preferences to be changed allowing it to be secure for students.</a:t>
            </a:r>
          </a:p>
          <a:p>
            <a:endParaRPr lang="en-US" dirty="0"/>
          </a:p>
        </p:txBody>
      </p:sp>
      <p:sp>
        <p:nvSpPr>
          <p:cNvPr id="4" name="Slide Number Placeholder 3"/>
          <p:cNvSpPr>
            <a:spLocks noGrp="1"/>
          </p:cNvSpPr>
          <p:nvPr>
            <p:ph type="sldNum" sz="quarter" idx="10"/>
          </p:nvPr>
        </p:nvSpPr>
        <p:spPr/>
        <p:txBody>
          <a:bodyPr/>
          <a:lstStyle/>
          <a:p>
            <a:fld id="{40E01AE8-B944-4B9D-8C86-0AC17C174CA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Sweetsearch</a:t>
            </a:r>
            <a:r>
              <a:rPr lang="en-US" dirty="0" smtClean="0"/>
              <a:t> is a powerful search engine for the 21st </a:t>
            </a:r>
            <a:r>
              <a:rPr lang="en-US" dirty="0" err="1" smtClean="0"/>
              <a:t>century.powered</a:t>
            </a:r>
            <a:r>
              <a:rPr lang="en-US" dirty="0" smtClean="0"/>
              <a:t> by </a:t>
            </a:r>
            <a:r>
              <a:rPr lang="en-US" dirty="0" err="1" smtClean="0"/>
              <a:t>google</a:t>
            </a:r>
            <a:r>
              <a:rPr lang="en-US" dirty="0" smtClean="0"/>
              <a:t> it allows flexibility to toggle results between </a:t>
            </a:r>
            <a:r>
              <a:rPr lang="en-US" dirty="0" err="1" smtClean="0"/>
              <a:t>google</a:t>
            </a:r>
            <a:r>
              <a:rPr lang="en-US" dirty="0" smtClean="0"/>
              <a:t> and </a:t>
            </a:r>
            <a:r>
              <a:rPr lang="en-US" dirty="0" err="1" smtClean="0"/>
              <a:t>sweetsearch</a:t>
            </a:r>
            <a:r>
              <a:rPr lang="en-US" dirty="0" smtClean="0"/>
              <a:t>. </a:t>
            </a:r>
            <a:r>
              <a:rPr lang="en-US" dirty="0" err="1" smtClean="0"/>
              <a:t>Sweetsearch</a:t>
            </a:r>
            <a:r>
              <a:rPr lang="en-US" dirty="0" smtClean="0"/>
              <a:t> allows students to choose the most </a:t>
            </a:r>
            <a:r>
              <a:rPr lang="en-US" dirty="0" err="1" smtClean="0"/>
              <a:t>revelant</a:t>
            </a:r>
            <a:r>
              <a:rPr lang="en-US" dirty="0" smtClean="0"/>
              <a:t> results from a list of credible returns rather than having educational time wasted on unreliable sites. </a:t>
            </a:r>
          </a:p>
          <a:p>
            <a:endParaRPr lang="en-US" dirty="0"/>
          </a:p>
        </p:txBody>
      </p:sp>
      <p:sp>
        <p:nvSpPr>
          <p:cNvPr id="4" name="Slide Number Placeholder 3"/>
          <p:cNvSpPr>
            <a:spLocks noGrp="1"/>
          </p:cNvSpPr>
          <p:nvPr>
            <p:ph type="sldNum" sz="quarter" idx="10"/>
          </p:nvPr>
        </p:nvSpPr>
        <p:spPr/>
        <p:txBody>
          <a:bodyPr/>
          <a:lstStyle/>
          <a:p>
            <a:fld id="{40E01AE8-B944-4B9D-8C86-0AC17C174CAA}"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67D3FE1B-D71D-4C70-894F-15B6DFA06314}" type="datetimeFigureOut">
              <a:rPr lang="en-US" smtClean="0"/>
              <a:pPr/>
              <a:t>8/3/2010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7E24CE04-8CE9-4E94-87D7-FC28BE56463D}"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D3FE1B-D71D-4C70-894F-15B6DFA06314}"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D3FE1B-D71D-4C70-894F-15B6DFA06314}"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D3FE1B-D71D-4C70-894F-15B6DFA06314}"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7D3FE1B-D71D-4C70-894F-15B6DFA06314}"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7E24CE04-8CE9-4E94-87D7-FC28BE56463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7D3FE1B-D71D-4C70-894F-15B6DFA06314}" type="datetimeFigureOut">
              <a:rPr lang="en-US" smtClean="0"/>
              <a:pPr/>
              <a:t>8/3/2010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7D3FE1B-D71D-4C70-894F-15B6DFA06314}" type="datetimeFigureOut">
              <a:rPr lang="en-US" smtClean="0"/>
              <a:pPr/>
              <a:t>8/3/2010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7D3FE1B-D71D-4C70-894F-15B6DFA06314}" type="datetimeFigureOut">
              <a:rPr lang="en-US" smtClean="0"/>
              <a:pPr/>
              <a:t>8/3/2010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D3FE1B-D71D-4C70-894F-15B6DFA06314}" type="datetimeFigureOut">
              <a:rPr lang="en-US" smtClean="0"/>
              <a:pPr/>
              <a:t>8/3/2010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7D3FE1B-D71D-4C70-894F-15B6DFA06314}" type="datetimeFigureOut">
              <a:rPr lang="en-US" smtClean="0"/>
              <a:pPr/>
              <a:t>8/3/2010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7D3FE1B-D71D-4C70-894F-15B6DFA06314}" type="datetimeFigureOut">
              <a:rPr lang="en-US" smtClean="0"/>
              <a:pPr/>
              <a:t>8/3/2010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24CE04-8CE9-4E94-87D7-FC28BE5646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7D3FE1B-D71D-4C70-894F-15B6DFA06314}" type="datetimeFigureOut">
              <a:rPr lang="en-US" smtClean="0"/>
              <a:pPr/>
              <a:t>8/3/2010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E24CE04-8CE9-4E94-87D7-FC28BE56463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21stcentury.co.uk/technology" TargetMode="External"/><Relationship Id="rId2" Type="http://schemas.openxmlformats.org/officeDocument/2006/relationships/hyperlink" Target="http://edusafe.us/tips.htm" TargetMode="External"/><Relationship Id="rId1" Type="http://schemas.openxmlformats.org/officeDocument/2006/relationships/slideLayout" Target="../slideLayouts/slideLayout2.xml"/><Relationship Id="rId4" Type="http://schemas.openxmlformats.org/officeDocument/2006/relationships/hyperlink" Target="http://www.brighthub.com/education/k-12.asp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edusafe.u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www.quinturakids.com/" TargetMode="External"/><Relationship Id="rId3" Type="http://schemas.openxmlformats.org/officeDocument/2006/relationships/hyperlink" Target="http://www.factmonster.com/" TargetMode="External"/><Relationship Id="rId7" Type="http://schemas.openxmlformats.org/officeDocument/2006/relationships/hyperlink" Target="http://www.primaryschoolict.com/" TargetMode="External"/><Relationship Id="rId2" Type="http://schemas.openxmlformats.org/officeDocument/2006/relationships/hyperlink" Target="https://pod51000.outlook.com/owa/redir.aspx?C=5e3c465deed042bea172b4648e1834b8&amp;URL=http%3a%2f%2fwww.sortfix.com" TargetMode="External"/><Relationship Id="rId1" Type="http://schemas.openxmlformats.org/officeDocument/2006/relationships/slideLayout" Target="../slideLayouts/slideLayout2.xml"/><Relationship Id="rId6" Type="http://schemas.openxmlformats.org/officeDocument/2006/relationships/hyperlink" Target="http://www.google.com/" TargetMode="External"/><Relationship Id="rId11" Type="http://schemas.openxmlformats.org/officeDocument/2006/relationships/hyperlink" Target="http://www.wolframalpha.com/" TargetMode="External"/><Relationship Id="rId5" Type="http://schemas.openxmlformats.org/officeDocument/2006/relationships/hyperlink" Target="http://www.askkids.com/" TargetMode="External"/><Relationship Id="rId10" Type="http://schemas.openxmlformats.org/officeDocument/2006/relationships/hyperlink" Target="http://www.kids.yahoo.com/" TargetMode="External"/><Relationship Id="rId4" Type="http://schemas.openxmlformats.org/officeDocument/2006/relationships/hyperlink" Target="http://www.middlespot.com/" TargetMode="External"/><Relationship Id="rId9" Type="http://schemas.openxmlformats.org/officeDocument/2006/relationships/hyperlink" Target="http://www.kidsclick.org/"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www.pitt.edu/~edindex/WebQuests/strategies.html" TargetMode="External"/><Relationship Id="rId3" Type="http://schemas.openxmlformats.org/officeDocument/2006/relationships/hyperlink" Target="http://school.discoveryeducation.com/" TargetMode="External"/><Relationship Id="rId7" Type="http://schemas.openxmlformats.org/officeDocument/2006/relationships/hyperlink" Target="http://www.pbs.org/teachers/" TargetMode="External"/><Relationship Id="rId2" Type="http://schemas.openxmlformats.org/officeDocument/2006/relationships/hyperlink" Target="http://www.alexa.com/" TargetMode="External"/><Relationship Id="rId1" Type="http://schemas.openxmlformats.org/officeDocument/2006/relationships/slideLayout" Target="../slideLayouts/slideLayout2.xml"/><Relationship Id="rId6" Type="http://schemas.openxmlformats.org/officeDocument/2006/relationships/hyperlink" Target="http://school.discoveryeducation.com/schrockguide/" TargetMode="External"/><Relationship Id="rId5" Type="http://schemas.openxmlformats.org/officeDocument/2006/relationships/hyperlink" Target="http://www.google.com/dirhp" TargetMode="External"/><Relationship Id="rId4" Type="http://schemas.openxmlformats.org/officeDocument/2006/relationships/hyperlink" Target="http://www.lib.berkeley.edu/TeachingLib/Guides/Internet/Evaluate.html" TargetMode="External"/><Relationship Id="rId9" Type="http://schemas.openxmlformats.org/officeDocument/2006/relationships/hyperlink" Target="http://www.eduref.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Weaving the web into your k-12 curriculum: web search strategies</a:t>
            </a:r>
            <a:endParaRPr lang="en-US" dirty="0"/>
          </a:p>
        </p:txBody>
      </p:sp>
      <p:sp>
        <p:nvSpPr>
          <p:cNvPr id="3" name="Subtitle 2"/>
          <p:cNvSpPr>
            <a:spLocks noGrp="1"/>
          </p:cNvSpPr>
          <p:nvPr>
            <p:ph type="subTitle" idx="1"/>
          </p:nvPr>
        </p:nvSpPr>
        <p:spPr/>
        <p:txBody>
          <a:bodyPr/>
          <a:lstStyle/>
          <a:p>
            <a:r>
              <a:rPr lang="en-US" dirty="0" smtClean="0"/>
              <a:t>Lisa Gannon</a:t>
            </a:r>
          </a:p>
          <a:p>
            <a:r>
              <a:rPr lang="en-US" dirty="0" smtClean="0"/>
              <a:t>Beth Hoffman</a:t>
            </a:r>
          </a:p>
          <a:p>
            <a:r>
              <a:rPr lang="en-US" dirty="0" smtClean="0"/>
              <a:t>Stephanie </a:t>
            </a:r>
            <a:r>
              <a:rPr lang="en-US" dirty="0" err="1" smtClean="0"/>
              <a:t>McPeak</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normAutofit fontScale="92500" lnSpcReduction="20000"/>
          </a:bodyPr>
          <a:lstStyle/>
          <a:p>
            <a:pPr>
              <a:buFont typeface="Monotype Sorts" pitchFamily="96" charset="2"/>
              <a:buNone/>
            </a:pPr>
            <a:r>
              <a:rPr lang="en-US" dirty="0" smtClean="0">
                <a:latin typeface="Arial" charset="0"/>
              </a:rPr>
              <a:t>"</a:t>
            </a:r>
            <a:r>
              <a:rPr lang="en-US" dirty="0" err="1" smtClean="0">
                <a:latin typeface="Arial" charset="0"/>
              </a:rPr>
              <a:t>Edusafe</a:t>
            </a:r>
            <a:r>
              <a:rPr lang="en-US" dirty="0" smtClean="0">
                <a:latin typeface="Arial" charset="0"/>
              </a:rPr>
              <a:t> - The K-12 Teacher - Student Safe Search Engine - Tips." </a:t>
            </a:r>
            <a:r>
              <a:rPr lang="en-US" i="1" dirty="0" err="1" smtClean="0">
                <a:latin typeface="Arial" charset="0"/>
              </a:rPr>
              <a:t>Edusafe</a:t>
            </a:r>
            <a:r>
              <a:rPr lang="en-US" i="1" dirty="0" smtClean="0">
                <a:latin typeface="Arial" charset="0"/>
              </a:rPr>
              <a:t> - The</a:t>
            </a:r>
            <a:r>
              <a:rPr lang="en-US" i="1" dirty="0" smtClean="0">
                <a:latin typeface="Century Gothic"/>
              </a:rPr>
              <a:t> </a:t>
            </a:r>
            <a:r>
              <a:rPr lang="en-US" i="1" dirty="0" smtClean="0">
                <a:latin typeface="Arial" charset="0"/>
              </a:rPr>
              <a:t> K-12 Teacher - Student Safe Search Engine - Home</a:t>
            </a:r>
            <a:r>
              <a:rPr lang="en-US" dirty="0" smtClean="0">
                <a:latin typeface="Arial" charset="0"/>
              </a:rPr>
              <a:t>. Web. 21 July 2010. </a:t>
            </a:r>
            <a:r>
              <a:rPr lang="en-US" dirty="0" smtClean="0">
                <a:latin typeface="Arial" charset="0"/>
                <a:hlinkClick r:id="rId2"/>
              </a:rPr>
              <a:t>http://edusafe.us/tips.htm</a:t>
            </a:r>
            <a:r>
              <a:rPr lang="en-US" dirty="0" smtClean="0">
                <a:latin typeface="Arial" charset="0"/>
              </a:rPr>
              <a:t> </a:t>
            </a:r>
          </a:p>
          <a:p>
            <a:pPr>
              <a:buFont typeface="Monotype Sorts" pitchFamily="96" charset="2"/>
              <a:buNone/>
            </a:pPr>
            <a:r>
              <a:rPr lang="en-US" dirty="0" smtClean="0">
                <a:latin typeface="Arial" charset="0"/>
              </a:rPr>
              <a:t> "21st Century Technology." </a:t>
            </a:r>
            <a:r>
              <a:rPr lang="en-US" i="1" dirty="0" smtClean="0">
                <a:latin typeface="Arial" charset="0"/>
              </a:rPr>
              <a:t>21st Century - Your Portal to the Future...</a:t>
            </a:r>
            <a:r>
              <a:rPr lang="en-US" dirty="0" smtClean="0">
                <a:latin typeface="Arial" charset="0"/>
              </a:rPr>
              <a:t> 14 Mar. 2010. Web. 21 July 2010.  </a:t>
            </a:r>
            <a:r>
              <a:rPr lang="en-US" dirty="0" smtClean="0">
                <a:latin typeface="Arial" charset="0"/>
                <a:hlinkClick r:id="rId3"/>
              </a:rPr>
              <a:t>http://www.21stcentury.co.uk/technology</a:t>
            </a:r>
            <a:r>
              <a:rPr lang="en-US" dirty="0" smtClean="0">
                <a:latin typeface="Arial" charset="0"/>
              </a:rPr>
              <a:t>    Wylie, Jonathan. "The Top Ten Search Engines for Students.</a:t>
            </a:r>
            <a:r>
              <a:rPr lang="en-US" dirty="0" smtClean="0">
                <a:latin typeface="Century Gothic"/>
              </a:rPr>
              <a:t>”</a:t>
            </a:r>
            <a:endParaRPr lang="en-US" dirty="0" smtClean="0">
              <a:latin typeface="Arial" charset="0"/>
            </a:endParaRPr>
          </a:p>
          <a:p>
            <a:pPr>
              <a:buFont typeface="Monotype Sorts" pitchFamily="96" charset="2"/>
              <a:buNone/>
            </a:pPr>
            <a:r>
              <a:rPr lang="en-US" dirty="0" smtClean="0">
                <a:latin typeface="Arial" charset="0"/>
              </a:rPr>
              <a:t> </a:t>
            </a:r>
            <a:r>
              <a:rPr lang="en-US" i="1" dirty="0" smtClean="0">
                <a:latin typeface="Arial" charset="0"/>
              </a:rPr>
              <a:t>Find Health, Education, Science &amp; Technology Articles, Reviews, How-To and Tech Tips At Bright Hub - Apply To Be A Writer Today!</a:t>
            </a:r>
            <a:r>
              <a:rPr lang="en-US" dirty="0" smtClean="0">
                <a:latin typeface="Arial" charset="0"/>
              </a:rPr>
              <a:t> 8 Apr. 2010. Web. 21 July 2010. </a:t>
            </a:r>
            <a:r>
              <a:rPr lang="en-US" dirty="0" smtClean="0">
                <a:latin typeface="Arial" charset="0"/>
                <a:hlinkClick r:id="rId4"/>
              </a:rPr>
              <a:t>http://www.brighthub.com/education/k-12.aspx</a:t>
            </a:r>
            <a:r>
              <a:rPr lang="en-US" dirty="0" smtClean="0">
                <a:latin typeface="Arial" charset="0"/>
              </a:rPr>
              <a:t>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Literacy</a:t>
            </a:r>
            <a:endParaRPr lang="en-US" dirty="0"/>
          </a:p>
        </p:txBody>
      </p:sp>
      <p:sp>
        <p:nvSpPr>
          <p:cNvPr id="3" name="Content Placeholder 2"/>
          <p:cNvSpPr>
            <a:spLocks noGrp="1"/>
          </p:cNvSpPr>
          <p:nvPr>
            <p:ph idx="1"/>
          </p:nvPr>
        </p:nvSpPr>
        <p:spPr/>
        <p:txBody>
          <a:bodyPr/>
          <a:lstStyle/>
          <a:p>
            <a:r>
              <a:rPr lang="en-US" dirty="0" smtClean="0"/>
              <a:t>Think Critically</a:t>
            </a:r>
          </a:p>
          <a:p>
            <a:pPr lvl="1"/>
            <a:r>
              <a:rPr lang="en-US" dirty="0" smtClean="0"/>
              <a:t>What is the domain? </a:t>
            </a:r>
          </a:p>
          <a:p>
            <a:pPr lvl="1"/>
            <a:r>
              <a:rPr lang="en-US" dirty="0" smtClean="0"/>
              <a:t>Who is the author?</a:t>
            </a:r>
          </a:p>
          <a:p>
            <a:pPr lvl="1"/>
            <a:r>
              <a:rPr lang="en-US" dirty="0" smtClean="0"/>
              <a:t>How old is the content?</a:t>
            </a:r>
          </a:p>
          <a:p>
            <a:pPr lvl="1"/>
            <a:r>
              <a:rPr lang="en-US" dirty="0" smtClean="0"/>
              <a:t>What is the purpose of the page?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Literacy</a:t>
            </a:r>
            <a:endParaRPr lang="en-US" dirty="0"/>
          </a:p>
        </p:txBody>
      </p:sp>
      <p:sp>
        <p:nvSpPr>
          <p:cNvPr id="3" name="Content Placeholder 2"/>
          <p:cNvSpPr>
            <a:spLocks noGrp="1"/>
          </p:cNvSpPr>
          <p:nvPr>
            <p:ph idx="1"/>
          </p:nvPr>
        </p:nvSpPr>
        <p:spPr/>
        <p:txBody>
          <a:bodyPr/>
          <a:lstStyle/>
          <a:p>
            <a:r>
              <a:rPr lang="en-US" dirty="0" smtClean="0"/>
              <a:t>Do Your Homework</a:t>
            </a:r>
          </a:p>
          <a:p>
            <a:pPr lvl="1"/>
            <a:r>
              <a:rPr lang="en-US" dirty="0" smtClean="0"/>
              <a:t>Are there references listed? </a:t>
            </a:r>
          </a:p>
          <a:p>
            <a:pPr lvl="1"/>
            <a:r>
              <a:rPr lang="en-US" dirty="0" smtClean="0"/>
              <a:t>Are there links to other sites? </a:t>
            </a:r>
          </a:p>
          <a:p>
            <a:pPr lvl="1"/>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Techniques for Web Evaluation</a:t>
            </a:r>
            <a:endParaRPr lang="en-US" dirty="0"/>
          </a:p>
        </p:txBody>
      </p:sp>
      <p:sp>
        <p:nvSpPr>
          <p:cNvPr id="3" name="Content Placeholder 2"/>
          <p:cNvSpPr>
            <a:spLocks noGrp="1"/>
          </p:cNvSpPr>
          <p:nvPr>
            <p:ph idx="1"/>
          </p:nvPr>
        </p:nvSpPr>
        <p:spPr/>
        <p:txBody>
          <a:bodyPr/>
          <a:lstStyle/>
          <a:p>
            <a:r>
              <a:rPr lang="en-US" dirty="0" smtClean="0"/>
              <a:t>Read the URL carefully</a:t>
            </a:r>
          </a:p>
          <a:p>
            <a:r>
              <a:rPr lang="en-US" dirty="0" smtClean="0"/>
              <a:t>Scan the perimeter for links</a:t>
            </a:r>
          </a:p>
          <a:p>
            <a:r>
              <a:rPr lang="en-US" dirty="0" smtClean="0"/>
              <a:t>Quality Information Indicators</a:t>
            </a:r>
          </a:p>
          <a:p>
            <a:r>
              <a:rPr lang="en-US" dirty="0" smtClean="0"/>
              <a:t>What do others say?</a:t>
            </a:r>
          </a:p>
          <a:p>
            <a:r>
              <a:rPr lang="en-US" dirty="0" smtClean="0"/>
              <a:t>Understanding the purpose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Professionally Maintained Websites</a:t>
            </a:r>
            <a:endParaRPr lang="en-US" dirty="0"/>
          </a:p>
        </p:txBody>
      </p:sp>
      <p:sp>
        <p:nvSpPr>
          <p:cNvPr id="3" name="Content Placeholder 2"/>
          <p:cNvSpPr>
            <a:spLocks noGrp="1"/>
          </p:cNvSpPr>
          <p:nvPr>
            <p:ph idx="1"/>
          </p:nvPr>
        </p:nvSpPr>
        <p:spPr/>
        <p:txBody>
          <a:bodyPr/>
          <a:lstStyle/>
          <a:p>
            <a:r>
              <a:rPr lang="en-US" dirty="0" smtClean="0"/>
              <a:t>The Educators Reference Desk</a:t>
            </a:r>
          </a:p>
          <a:p>
            <a:r>
              <a:rPr lang="en-US" dirty="0" smtClean="0"/>
              <a:t>Discovery Schools </a:t>
            </a:r>
            <a:r>
              <a:rPr lang="en-US" dirty="0" err="1" smtClean="0"/>
              <a:t>SchrockGuide</a:t>
            </a:r>
            <a:endParaRPr lang="en-US" dirty="0" smtClean="0"/>
          </a:p>
          <a:p>
            <a:r>
              <a:rPr lang="en-US" dirty="0" smtClean="0"/>
              <a:t>Discovery Education Classroom Resources</a:t>
            </a:r>
          </a:p>
          <a:p>
            <a:r>
              <a:rPr lang="en-US" dirty="0" smtClean="0"/>
              <a:t>PBS </a:t>
            </a:r>
            <a:r>
              <a:rPr lang="en-US" dirty="0" err="1" smtClean="0"/>
              <a:t>TeacherSource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Student-Safe Search </a:t>
            </a:r>
            <a:r>
              <a:rPr lang="en-US" dirty="0" err="1" smtClean="0"/>
              <a:t>EngineTips</a:t>
            </a:r>
            <a:endParaRPr lang="en-US" dirty="0"/>
          </a:p>
        </p:txBody>
      </p:sp>
      <p:sp>
        <p:nvSpPr>
          <p:cNvPr id="3" name="Content Placeholder 2"/>
          <p:cNvSpPr>
            <a:spLocks noGrp="1"/>
          </p:cNvSpPr>
          <p:nvPr>
            <p:ph idx="1"/>
          </p:nvPr>
        </p:nvSpPr>
        <p:spPr/>
        <p:txBody>
          <a:bodyPr/>
          <a:lstStyle/>
          <a:p>
            <a:r>
              <a:rPr lang="en-US" dirty="0" smtClean="0"/>
              <a:t>Block all other search engines</a:t>
            </a:r>
          </a:p>
          <a:p>
            <a:r>
              <a:rPr lang="en-US" dirty="0" smtClean="0"/>
              <a:t>Use the K-12 teacher student toolbar</a:t>
            </a:r>
          </a:p>
          <a:p>
            <a:pPr lvl="1"/>
            <a:r>
              <a:rPr lang="en-US" dirty="0" smtClean="0"/>
              <a:t>Perform searches without typing address</a:t>
            </a:r>
          </a:p>
          <a:p>
            <a:r>
              <a:rPr lang="en-US" dirty="0" smtClean="0"/>
              <a:t>Modify the host files</a:t>
            </a:r>
          </a:p>
          <a:p>
            <a:pPr lvl="1"/>
            <a:r>
              <a:rPr lang="en-US" dirty="0" smtClean="0"/>
              <a:t>Redirect requests to </a:t>
            </a:r>
            <a:r>
              <a:rPr lang="en-US" dirty="0" smtClean="0">
                <a:hlinkClick r:id="rId3"/>
              </a:rPr>
              <a:t>www.edusafe.us</a:t>
            </a:r>
            <a:r>
              <a:rPr lang="en-US" dirty="0" smtClean="0"/>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Search Engine for K-12 Education</a:t>
            </a:r>
            <a:endParaRPr lang="en-US" dirty="0"/>
          </a:p>
        </p:txBody>
      </p:sp>
      <p:sp>
        <p:nvSpPr>
          <p:cNvPr id="3" name="Content Placeholder 2"/>
          <p:cNvSpPr>
            <a:spLocks noGrp="1"/>
          </p:cNvSpPr>
          <p:nvPr>
            <p:ph idx="1"/>
          </p:nvPr>
        </p:nvSpPr>
        <p:spPr/>
        <p:txBody>
          <a:bodyPr/>
          <a:lstStyle/>
          <a:p>
            <a:r>
              <a:rPr lang="en-US" dirty="0" err="1" smtClean="0"/>
              <a:t>Sweetsearch</a:t>
            </a:r>
            <a:endParaRPr lang="en-US" dirty="0" smtClean="0"/>
          </a:p>
          <a:p>
            <a:pPr lvl="1"/>
            <a:r>
              <a:rPr lang="en-US" dirty="0" smtClean="0"/>
              <a:t>Safe search engine for students</a:t>
            </a:r>
          </a:p>
          <a:p>
            <a:pPr lvl="1"/>
            <a:r>
              <a:rPr lang="en-US" dirty="0" smtClean="0"/>
              <a:t>Offers collection of web-links referred to as </a:t>
            </a:r>
            <a:r>
              <a:rPr lang="en-US" dirty="0" err="1" smtClean="0"/>
              <a:t>Sweetsites</a:t>
            </a:r>
            <a:endParaRPr lang="en-US" dirty="0" smtClean="0"/>
          </a:p>
          <a:p>
            <a:pPr lvl="1"/>
            <a:r>
              <a:rPr lang="en-US" dirty="0" smtClean="0"/>
              <a:t>Section for teacher resources</a:t>
            </a:r>
          </a:p>
          <a:p>
            <a:pPr lvl="1"/>
            <a:r>
              <a:rPr lang="en-US" dirty="0" smtClean="0"/>
              <a:t>Facilitates 21</a:t>
            </a:r>
            <a:r>
              <a:rPr lang="en-US" baseline="30000" dirty="0" smtClean="0"/>
              <a:t>st</a:t>
            </a:r>
            <a:r>
              <a:rPr lang="en-US" dirty="0" smtClean="0"/>
              <a:t> Century learning</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 10 Search Engines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SORTFIX - </a:t>
            </a:r>
            <a:r>
              <a:rPr lang="en-US" dirty="0" smtClean="0">
                <a:hlinkClick r:id="rId2"/>
              </a:rPr>
              <a:t>www.sortfix.com</a:t>
            </a:r>
            <a:endParaRPr lang="en-US" dirty="0" smtClean="0"/>
          </a:p>
          <a:p>
            <a:r>
              <a:rPr lang="en-US" dirty="0" smtClean="0"/>
              <a:t>FACT MONSTER </a:t>
            </a:r>
            <a:r>
              <a:rPr lang="en-US" dirty="0" smtClean="0"/>
              <a:t>– </a:t>
            </a:r>
            <a:r>
              <a:rPr lang="en-US" dirty="0" smtClean="0">
                <a:hlinkClick r:id="rId3"/>
              </a:rPr>
              <a:t>www.factmonster.com</a:t>
            </a:r>
            <a:r>
              <a:rPr lang="en-US" dirty="0" smtClean="0"/>
              <a:t> </a:t>
            </a:r>
            <a:endParaRPr lang="en-US" dirty="0" smtClean="0"/>
          </a:p>
          <a:p>
            <a:r>
              <a:rPr lang="en-US" dirty="0" smtClean="0"/>
              <a:t>MIDDLESPOT – </a:t>
            </a:r>
            <a:r>
              <a:rPr lang="en-US" dirty="0" smtClean="0">
                <a:hlinkClick r:id="rId4"/>
              </a:rPr>
              <a:t>www.middlespot.com</a:t>
            </a:r>
            <a:r>
              <a:rPr lang="en-US" dirty="0" smtClean="0"/>
              <a:t> </a:t>
            </a:r>
            <a:endParaRPr lang="en-US" dirty="0" smtClean="0"/>
          </a:p>
          <a:p>
            <a:r>
              <a:rPr lang="en-US" dirty="0" smtClean="0"/>
              <a:t>ASK KIDS </a:t>
            </a:r>
            <a:r>
              <a:rPr lang="en-US" dirty="0" smtClean="0"/>
              <a:t> - </a:t>
            </a:r>
            <a:r>
              <a:rPr lang="en-US" dirty="0" smtClean="0">
                <a:hlinkClick r:id="rId5"/>
              </a:rPr>
              <a:t>www.askkids.com</a:t>
            </a:r>
            <a:r>
              <a:rPr lang="en-US" dirty="0" smtClean="0"/>
              <a:t> </a:t>
            </a:r>
            <a:endParaRPr lang="en-US" dirty="0" smtClean="0"/>
          </a:p>
          <a:p>
            <a:r>
              <a:rPr lang="en-US" dirty="0" smtClean="0"/>
              <a:t>GOOGLE – </a:t>
            </a:r>
            <a:r>
              <a:rPr lang="en-US" dirty="0" smtClean="0">
                <a:hlinkClick r:id="rId6"/>
              </a:rPr>
              <a:t>www.google.com</a:t>
            </a:r>
            <a:r>
              <a:rPr lang="en-US" dirty="0" smtClean="0"/>
              <a:t> </a:t>
            </a:r>
            <a:endParaRPr lang="en-US" dirty="0" smtClean="0"/>
          </a:p>
          <a:p>
            <a:r>
              <a:rPr lang="en-US" dirty="0" smtClean="0"/>
              <a:t>SAFESEARCH </a:t>
            </a:r>
            <a:r>
              <a:rPr lang="en-US" dirty="0" smtClean="0"/>
              <a:t>– </a:t>
            </a:r>
            <a:r>
              <a:rPr lang="en-US" dirty="0" smtClean="0">
                <a:hlinkClick r:id="rId7"/>
              </a:rPr>
              <a:t>www.primaryschoolict.com</a:t>
            </a:r>
            <a:r>
              <a:rPr lang="en-US" dirty="0" smtClean="0"/>
              <a:t>   </a:t>
            </a:r>
            <a:endParaRPr lang="en-US" dirty="0" smtClean="0"/>
          </a:p>
          <a:p>
            <a:r>
              <a:rPr lang="en-US" dirty="0" smtClean="0"/>
              <a:t>QUINTURA KIDS </a:t>
            </a:r>
            <a:r>
              <a:rPr lang="en-US" dirty="0" smtClean="0"/>
              <a:t>– </a:t>
            </a:r>
            <a:r>
              <a:rPr lang="en-US" dirty="0" smtClean="0">
                <a:hlinkClick r:id="rId8"/>
              </a:rPr>
              <a:t>www.quinturakids.com</a:t>
            </a:r>
            <a:r>
              <a:rPr lang="en-US" dirty="0" smtClean="0"/>
              <a:t> </a:t>
            </a:r>
            <a:endParaRPr lang="en-US" dirty="0" smtClean="0"/>
          </a:p>
          <a:p>
            <a:r>
              <a:rPr lang="en-US" dirty="0" smtClean="0"/>
              <a:t>KIDS CLICK </a:t>
            </a:r>
            <a:r>
              <a:rPr lang="en-US" dirty="0" smtClean="0"/>
              <a:t>– </a:t>
            </a:r>
            <a:r>
              <a:rPr lang="en-US" dirty="0" smtClean="0">
                <a:hlinkClick r:id="rId9"/>
              </a:rPr>
              <a:t>www.kidsclick.org</a:t>
            </a:r>
            <a:r>
              <a:rPr lang="en-US" dirty="0" smtClean="0"/>
              <a:t> </a:t>
            </a:r>
            <a:endParaRPr lang="en-US" dirty="0" smtClean="0"/>
          </a:p>
          <a:p>
            <a:r>
              <a:rPr lang="en-US" dirty="0" smtClean="0"/>
              <a:t>YAHOO </a:t>
            </a:r>
            <a:r>
              <a:rPr lang="en-US" dirty="0" smtClean="0"/>
              <a:t>KIDS – </a:t>
            </a:r>
            <a:r>
              <a:rPr lang="en-US" dirty="0" smtClean="0">
                <a:hlinkClick r:id="rId10"/>
              </a:rPr>
              <a:t>www.kids.yahoo.com</a:t>
            </a:r>
            <a:r>
              <a:rPr lang="en-US" dirty="0" smtClean="0"/>
              <a:t> </a:t>
            </a:r>
            <a:endParaRPr lang="en-US" dirty="0" smtClean="0"/>
          </a:p>
          <a:p>
            <a:r>
              <a:rPr lang="en-US" dirty="0" smtClean="0"/>
              <a:t>WOLFRAM </a:t>
            </a:r>
            <a:r>
              <a:rPr lang="en-US" smtClean="0"/>
              <a:t>ALPHA </a:t>
            </a:r>
            <a:r>
              <a:rPr lang="en-US" smtClean="0"/>
              <a:t>– </a:t>
            </a:r>
            <a:r>
              <a:rPr lang="en-US" smtClean="0">
                <a:hlinkClick r:id="rId11"/>
              </a:rPr>
              <a:t>www.wolframalpha.com</a:t>
            </a:r>
            <a:r>
              <a:rPr lang="en-US" dirty="0" smtClean="0"/>
              <a:t> </a:t>
            </a:r>
            <a:endParaRPr lang="en-US" dirty="0" smtClean="0"/>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 Alexa the Web Information Company" --</a:t>
            </a:r>
            <a:r>
              <a:rPr lang="en-US" dirty="0" smtClean="0">
                <a:hlinkClick r:id="rId2"/>
              </a:rPr>
              <a:t>http://www.alexa.com/</a:t>
            </a:r>
            <a:r>
              <a:rPr lang="en-US" dirty="0" smtClean="0"/>
              <a:t> </a:t>
            </a:r>
          </a:p>
          <a:p>
            <a:r>
              <a:rPr lang="en-US" dirty="0" smtClean="0"/>
              <a:t>" Discovery Education Classroom Resources" --</a:t>
            </a:r>
            <a:r>
              <a:rPr lang="en-US" dirty="0" smtClean="0">
                <a:hlinkClick r:id="rId3"/>
              </a:rPr>
              <a:t>http://school.discoveryeducation.com/</a:t>
            </a:r>
            <a:r>
              <a:rPr lang="en-US" dirty="0" smtClean="0"/>
              <a:t> </a:t>
            </a:r>
          </a:p>
          <a:p>
            <a:r>
              <a:rPr lang="en-US" dirty="0" smtClean="0"/>
              <a:t>"Evaluating Web Pages: Techniques to Apply and Questions to Ask"--</a:t>
            </a:r>
            <a:r>
              <a:rPr lang="en-US" dirty="0" smtClean="0">
                <a:hlinkClick r:id="rId4"/>
              </a:rPr>
              <a:t>http://www.lib.berkeley.edu/TeachingLib/Guides/Internet/Evaluate.html</a:t>
            </a:r>
            <a:r>
              <a:rPr lang="en-US" dirty="0" smtClean="0"/>
              <a:t> </a:t>
            </a:r>
          </a:p>
          <a:p>
            <a:r>
              <a:rPr lang="en-US" dirty="0" smtClean="0"/>
              <a:t>" Google Directory" --</a:t>
            </a:r>
            <a:r>
              <a:rPr lang="en-US" dirty="0" smtClean="0">
                <a:hlinkClick r:id="rId5"/>
              </a:rPr>
              <a:t>http://www.google.com/dirhp</a:t>
            </a:r>
            <a:r>
              <a:rPr lang="en-US" dirty="0" smtClean="0"/>
              <a:t> </a:t>
            </a:r>
          </a:p>
          <a:p>
            <a:r>
              <a:rPr lang="en-US" dirty="0" smtClean="0"/>
              <a:t>" Kathy Schrock's Guide for Educators" --</a:t>
            </a:r>
            <a:r>
              <a:rPr lang="en-US" dirty="0" smtClean="0">
                <a:hlinkClick r:id="rId6"/>
              </a:rPr>
              <a:t>http://school.discoveryeducation.com/schrockguide/</a:t>
            </a:r>
            <a:r>
              <a:rPr lang="en-US" dirty="0" smtClean="0"/>
              <a:t> </a:t>
            </a:r>
          </a:p>
          <a:p>
            <a:r>
              <a:rPr lang="en-US" dirty="0" smtClean="0"/>
              <a:t>" PBS </a:t>
            </a:r>
            <a:r>
              <a:rPr lang="en-US" dirty="0" err="1" smtClean="0"/>
              <a:t>TeacherSource</a:t>
            </a:r>
            <a:r>
              <a:rPr lang="en-US" dirty="0" smtClean="0"/>
              <a:t>" --</a:t>
            </a:r>
            <a:r>
              <a:rPr lang="en-US" dirty="0" smtClean="0">
                <a:hlinkClick r:id="rId7"/>
              </a:rPr>
              <a:t>http://www.pbs.org/teachers/</a:t>
            </a:r>
            <a:r>
              <a:rPr lang="en-US" dirty="0" smtClean="0"/>
              <a:t> </a:t>
            </a:r>
          </a:p>
          <a:p>
            <a:r>
              <a:rPr lang="en-US" dirty="0" smtClean="0"/>
              <a:t>" Strategies for Searching the World Wide Web" --</a:t>
            </a:r>
            <a:r>
              <a:rPr lang="en-US" dirty="0" smtClean="0">
                <a:hlinkClick r:id="rId8"/>
              </a:rPr>
              <a:t>http://www.pitt.edu/~edindex/WebQuests/strategies.html</a:t>
            </a:r>
            <a:r>
              <a:rPr lang="en-US" dirty="0" smtClean="0"/>
              <a:t> </a:t>
            </a:r>
          </a:p>
          <a:p>
            <a:r>
              <a:rPr lang="en-US" dirty="0" smtClean="0"/>
              <a:t>" The Educator's Reference Desk"--</a:t>
            </a:r>
            <a:r>
              <a:rPr lang="en-US" dirty="0" smtClean="0">
                <a:hlinkClick r:id="rId9"/>
              </a:rPr>
              <a:t>http://www.eduref.org/</a:t>
            </a:r>
            <a:r>
              <a:rPr lang="en-US" dirty="0" smtClean="0"/>
              <a:t>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78</TotalTime>
  <Words>1225</Words>
  <Application>Microsoft Office PowerPoint</Application>
  <PresentationFormat>On-screen Show (4:3)</PresentationFormat>
  <Paragraphs>88</Paragraphs>
  <Slides>10</Slides>
  <Notes>7</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Apex</vt:lpstr>
      <vt:lpstr>Weaving the web into your k-12 curriculum: web search strategies</vt:lpstr>
      <vt:lpstr>Information Literacy</vt:lpstr>
      <vt:lpstr>Information Literacy</vt:lpstr>
      <vt:lpstr>Techniques for Web Evaluation</vt:lpstr>
      <vt:lpstr>Professionally Maintained Websites</vt:lpstr>
      <vt:lpstr>Student-Safe Search EngineTips</vt:lpstr>
      <vt:lpstr>Search Engine for K-12 Education</vt:lpstr>
      <vt:lpstr>Top 10 Search Engines</vt:lpstr>
      <vt:lpstr>Resources</vt:lpstr>
      <vt:lpstr>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McPeak</dc:creator>
  <cp:lastModifiedBy> </cp:lastModifiedBy>
  <cp:revision>11</cp:revision>
  <dcterms:created xsi:type="dcterms:W3CDTF">2010-07-25T17:00:37Z</dcterms:created>
  <dcterms:modified xsi:type="dcterms:W3CDTF">2010-08-03T12:48:53Z</dcterms:modified>
</cp:coreProperties>
</file>